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gypt.thanwya.com/city/wp-content/2011/01/55543493banha_logo_copy_copy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553200"/>
          </a:xfrm>
        </p:spPr>
        <p:txBody>
          <a:bodyPr>
            <a:normAutofit lnSpcReduction="10000"/>
          </a:bodyPr>
          <a:lstStyle/>
          <a:p>
            <a:pPr algn="l"/>
            <a:endParaRPr lang="en-US" sz="1100" dirty="0" smtClean="0"/>
          </a:p>
          <a:p>
            <a:pPr algn="l"/>
            <a:endParaRPr lang="en-US" sz="1100" dirty="0"/>
          </a:p>
          <a:p>
            <a:pPr algn="l"/>
            <a:endParaRPr lang="en-US" sz="1100" dirty="0" smtClean="0"/>
          </a:p>
          <a:p>
            <a:pPr algn="l"/>
            <a:endParaRPr lang="en-US" sz="1100" dirty="0"/>
          </a:p>
          <a:p>
            <a:pPr algn="l"/>
            <a:endParaRPr lang="en-US" sz="1100" dirty="0" smtClean="0"/>
          </a:p>
          <a:p>
            <a:pPr algn="l"/>
            <a:endParaRPr lang="en-US" sz="1100" dirty="0" smtClean="0"/>
          </a:p>
          <a:p>
            <a:pPr algn="l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l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Faculty of Arts</a:t>
            </a:r>
          </a:p>
          <a:p>
            <a:pPr algn="l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Department of English</a:t>
            </a:r>
            <a:endParaRPr lang="en-US" sz="1100" dirty="0" smtClean="0"/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English </a:t>
            </a: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In Use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Grade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Complied By/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Nazik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Abdel-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Lateef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PHD, WALES UNIVERSITY, UK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2019 / 2020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مشاهدة الصورة بالحجم الكامل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71600" cy="100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5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3.What can you infer about the fraction find?</a:t>
            </a:r>
          </a:p>
          <a:p>
            <a:pPr marL="137160" indent="0">
              <a:buNone/>
            </a:pPr>
            <a:r>
              <a:rPr lang="en-US" dirty="0"/>
              <a:t>a. Some kids couldn’t find anything with a fraction on it.</a:t>
            </a:r>
          </a:p>
          <a:p>
            <a:pPr marL="137160" indent="0">
              <a:buNone/>
            </a:pPr>
            <a:r>
              <a:rPr lang="en-US" dirty="0" err="1"/>
              <a:t>b.Raquelita</a:t>
            </a:r>
            <a:r>
              <a:rPr lang="en-US" dirty="0"/>
              <a:t> found the most interesting item.</a:t>
            </a:r>
          </a:p>
          <a:p>
            <a:pPr marL="137160" indent="0">
              <a:buNone/>
            </a:pPr>
            <a:r>
              <a:rPr lang="en-US" dirty="0"/>
              <a:t>c. </a:t>
            </a:r>
            <a:r>
              <a:rPr lang="en-US" dirty="0" err="1"/>
              <a:t>Paco</a:t>
            </a:r>
            <a:r>
              <a:rPr lang="en-US" dirty="0"/>
              <a:t> brought in his whole team.</a:t>
            </a:r>
          </a:p>
          <a:p>
            <a:pPr marL="137160" indent="0">
              <a:buNone/>
            </a:pPr>
            <a:r>
              <a:rPr lang="en-US" u="sng" dirty="0" err="1">
                <a:solidFill>
                  <a:srgbClr val="FF0000"/>
                </a:solidFill>
              </a:rPr>
              <a:t>d.The</a:t>
            </a:r>
            <a:r>
              <a:rPr lang="en-US" u="sng" dirty="0">
                <a:solidFill>
                  <a:srgbClr val="FF0000"/>
                </a:solidFill>
              </a:rPr>
              <a:t> Beatles record was the most interesting thing.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/>
              <a:t>4.From </a:t>
            </a:r>
            <a:r>
              <a:rPr lang="en-US" b="1" dirty="0"/>
              <a:t>the story, what can you infer about the narrator’s family?</a:t>
            </a:r>
          </a:p>
          <a:p>
            <a:pPr marL="13716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a. They get along well together.</a:t>
            </a:r>
          </a:p>
          <a:p>
            <a:pPr marL="137160" indent="0">
              <a:buNone/>
            </a:pPr>
            <a:r>
              <a:rPr lang="en-US" dirty="0" err="1"/>
              <a:t>b.They</a:t>
            </a:r>
            <a:r>
              <a:rPr lang="en-US" dirty="0"/>
              <a:t> argue a lot.</a:t>
            </a:r>
          </a:p>
          <a:p>
            <a:pPr marL="137160" indent="0">
              <a:buNone/>
            </a:pPr>
            <a:r>
              <a:rPr lang="en-US" dirty="0"/>
              <a:t>c. They live in a trailer.</a:t>
            </a:r>
          </a:p>
          <a:p>
            <a:pPr marL="137160" indent="0">
              <a:buNone/>
            </a:pPr>
            <a:r>
              <a:rPr lang="en-US" dirty="0" err="1"/>
              <a:t>d.They</a:t>
            </a:r>
            <a:r>
              <a:rPr lang="en-US" dirty="0"/>
              <a:t> don’t have time to do things together.</a:t>
            </a:r>
          </a:p>
        </p:txBody>
      </p:sp>
    </p:spTree>
    <p:extLst>
      <p:ext uri="{BB962C8B-B14F-4D97-AF65-F5344CB8AC3E}">
        <p14:creationId xmlns:p14="http://schemas.microsoft.com/office/powerpoint/2010/main" val="22940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68580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5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LESSON 7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Problem and 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In this lesson, you’ll learn that some authors tell you about problems and </a:t>
            </a:r>
            <a:r>
              <a:rPr lang="en-US" sz="2000" dirty="0" smtClean="0"/>
              <a:t>how to </a:t>
            </a:r>
            <a:r>
              <a:rPr lang="en-US" sz="2000" dirty="0"/>
              <a:t>solve them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SOME </a:t>
            </a:r>
            <a:r>
              <a:rPr lang="en-US" sz="2000" dirty="0"/>
              <a:t>AUTHORS USE a problem-and-solution text structure to organize </a:t>
            </a:r>
            <a:r>
              <a:rPr lang="en-US" sz="2000" dirty="0" smtClean="0"/>
              <a:t>their ideas</a:t>
            </a:r>
            <a:r>
              <a:rPr lang="en-US" sz="2000" dirty="0"/>
              <a:t>. An author may state a problem, and then describe a solution.</a:t>
            </a:r>
          </a:p>
          <a:p>
            <a:pPr algn="just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/>
              <a:t>After the school fire, there was a lot of damage. Our computer lab </a:t>
            </a:r>
            <a:r>
              <a:rPr lang="en-US" sz="2000" dirty="0" smtClean="0"/>
              <a:t>was a total </a:t>
            </a:r>
            <a:r>
              <a:rPr lang="en-US" sz="2000" dirty="0"/>
              <a:t>loss. So we put on a fund-raising carnival the next Saturday. </a:t>
            </a:r>
            <a:r>
              <a:rPr lang="en-US" sz="2000" dirty="0" smtClean="0"/>
              <a:t>We used </a:t>
            </a:r>
            <a:r>
              <a:rPr lang="en-US" sz="2000" dirty="0"/>
              <a:t>all the money to buy new computers!</a:t>
            </a:r>
          </a:p>
          <a:p>
            <a:pPr marL="137160" indent="0" algn="just">
              <a:buNone/>
            </a:pPr>
            <a:r>
              <a:rPr lang="en-US" sz="2000" dirty="0" smtClean="0"/>
              <a:t>              Problem</a:t>
            </a:r>
            <a:r>
              <a:rPr lang="en-US" sz="2000" dirty="0"/>
              <a:t>: A fire ruined the school computers</a:t>
            </a:r>
            <a:r>
              <a:rPr lang="en-US" sz="2000" dirty="0" smtClean="0"/>
              <a:t>.</a:t>
            </a:r>
          </a:p>
          <a:p>
            <a:pPr marL="13716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Solution</a:t>
            </a:r>
            <a:r>
              <a:rPr lang="en-US" sz="2000" dirty="0"/>
              <a:t>: Raise money at a school carnival for new computers.</a:t>
            </a:r>
          </a:p>
          <a:p>
            <a:pPr algn="just"/>
            <a:r>
              <a:rPr lang="en-US" sz="2000" dirty="0"/>
              <a:t>Sometimes an author tells a solution, and then states the problem it solves.</a:t>
            </a:r>
          </a:p>
        </p:txBody>
      </p:sp>
    </p:spTree>
    <p:extLst>
      <p:ext uri="{BB962C8B-B14F-4D97-AF65-F5344CB8AC3E}">
        <p14:creationId xmlns:p14="http://schemas.microsoft.com/office/powerpoint/2010/main" val="14671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Example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We had a great fund-raising carnival last Saturday. We raised a lot </a:t>
            </a:r>
            <a:r>
              <a:rPr lang="en-US" dirty="0" smtClean="0"/>
              <a:t>of money </a:t>
            </a:r>
            <a:r>
              <a:rPr lang="en-US" dirty="0"/>
              <a:t>to buy new computers. We needed them after we had a fire at </a:t>
            </a:r>
            <a:r>
              <a:rPr lang="en-US" dirty="0" smtClean="0"/>
              <a:t>the school</a:t>
            </a:r>
            <a:r>
              <a:rPr lang="en-US" dirty="0"/>
              <a:t>. Our computer lab had been a total loss!</a:t>
            </a:r>
          </a:p>
          <a:p>
            <a:pPr marL="137160" indent="0" algn="just">
              <a:buNone/>
            </a:pPr>
            <a:r>
              <a:rPr lang="en-US" dirty="0" smtClean="0"/>
              <a:t>           Solution: Have </a:t>
            </a:r>
            <a:r>
              <a:rPr lang="en-US" dirty="0"/>
              <a:t>a fund-raising carnival.</a:t>
            </a:r>
          </a:p>
          <a:p>
            <a:pPr marL="137160" indent="0" algn="just">
              <a:buNone/>
            </a:pPr>
            <a:r>
              <a:rPr lang="en-US" dirty="0" smtClean="0"/>
              <a:t>           Problem</a:t>
            </a:r>
            <a:r>
              <a:rPr lang="en-US" dirty="0"/>
              <a:t>: Fire ruined school computers</a:t>
            </a:r>
            <a:r>
              <a:rPr lang="en-US" dirty="0" smtClean="0"/>
              <a:t>.</a:t>
            </a:r>
          </a:p>
          <a:p>
            <a:pPr marL="137160" indent="0"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Recognizing a problem-and-solution </a:t>
            </a:r>
            <a:r>
              <a:rPr lang="en-US" dirty="0" smtClean="0"/>
              <a:t>text structure </a:t>
            </a:r>
            <a:r>
              <a:rPr lang="en-US" dirty="0"/>
              <a:t>helps readers </a:t>
            </a:r>
            <a:r>
              <a:rPr lang="en-US" dirty="0" smtClean="0"/>
              <a:t>better understand </a:t>
            </a:r>
            <a:r>
              <a:rPr lang="en-US" dirty="0"/>
              <a:t>the relationships between events. Try this one.</a:t>
            </a:r>
          </a:p>
        </p:txBody>
      </p:sp>
    </p:spTree>
    <p:extLst>
      <p:ext uri="{BB962C8B-B14F-4D97-AF65-F5344CB8AC3E}">
        <p14:creationId xmlns:p14="http://schemas.microsoft.com/office/powerpoint/2010/main" val="19722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“It’ll be okay,” our bus driver said as she closed the cell phone. “</a:t>
            </a:r>
            <a:r>
              <a:rPr lang="en-US" dirty="0" smtClean="0"/>
              <a:t>We’ll have </a:t>
            </a:r>
            <a:r>
              <a:rPr lang="en-US" dirty="0"/>
              <a:t>this flat tire fixed in no time. The school principal said a </a:t>
            </a:r>
            <a:r>
              <a:rPr lang="en-US" dirty="0" smtClean="0"/>
              <a:t>mechanic is </a:t>
            </a:r>
            <a:r>
              <a:rPr lang="en-US" dirty="0"/>
              <a:t>on the way.”</a:t>
            </a:r>
          </a:p>
          <a:p>
            <a:pPr marL="137160" indent="0">
              <a:buNone/>
            </a:pPr>
            <a:r>
              <a:rPr lang="en-US" dirty="0" smtClean="0"/>
              <a:t>          Problem: a </a:t>
            </a:r>
            <a:r>
              <a:rPr lang="en-US" dirty="0"/>
              <a:t>flat tire on school bus.</a:t>
            </a:r>
          </a:p>
          <a:p>
            <a:pPr marL="137160" indent="0">
              <a:buNone/>
            </a:pPr>
            <a:r>
              <a:rPr lang="en-US" dirty="0" smtClean="0"/>
              <a:t>          Solution</a:t>
            </a:r>
            <a:r>
              <a:rPr lang="en-US" dirty="0"/>
              <a:t>: school is sending mechanic</a:t>
            </a:r>
            <a:r>
              <a:rPr lang="en-US" dirty="0" smtClean="0"/>
              <a:t>.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You can use a problem-solution chart to record relationships like this.</a:t>
            </a:r>
          </a:p>
          <a:p>
            <a:pPr marL="137160" indent="0">
              <a:buNone/>
            </a:pPr>
            <a:r>
              <a:rPr lang="en-US" dirty="0" smtClean="0"/>
              <a:t>     Problem                                 Solution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fire </a:t>
            </a:r>
            <a:r>
              <a:rPr lang="en-US" dirty="0"/>
              <a:t>damages computers </a:t>
            </a:r>
            <a:r>
              <a:rPr lang="en-US" dirty="0" smtClean="0"/>
              <a:t>     have </a:t>
            </a:r>
            <a:r>
              <a:rPr lang="en-US" dirty="0"/>
              <a:t>a fund-raiser</a:t>
            </a:r>
          </a:p>
          <a:p>
            <a:pPr marL="137160" indent="0">
              <a:buNone/>
            </a:pPr>
            <a:r>
              <a:rPr lang="en-US" dirty="0" smtClean="0"/>
              <a:t>     flat </a:t>
            </a:r>
            <a:r>
              <a:rPr lang="en-US" dirty="0"/>
              <a:t>tire </a:t>
            </a:r>
            <a:r>
              <a:rPr lang="en-US" dirty="0" smtClean="0"/>
              <a:t>                                   mechanic </a:t>
            </a:r>
            <a:r>
              <a:rPr lang="en-US" dirty="0"/>
              <a:t>to fix tire</a:t>
            </a:r>
          </a:p>
        </p:txBody>
      </p:sp>
    </p:spTree>
    <p:extLst>
      <p:ext uri="{BB962C8B-B14F-4D97-AF65-F5344CB8AC3E}">
        <p14:creationId xmlns:p14="http://schemas.microsoft.com/office/powerpoint/2010/main" val="2869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Exercise 1:</a:t>
            </a:r>
          </a:p>
          <a:p>
            <a:pPr marL="137160" indent="0">
              <a:buNone/>
            </a:pPr>
            <a:r>
              <a:rPr lang="en-US" dirty="0"/>
              <a:t>Read the selection, and then answer the questions that follow</a:t>
            </a:r>
            <a:r>
              <a:rPr lang="en-US" dirty="0" smtClean="0"/>
              <a:t>. (check your book p.61)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/>
              <a:t>1.What </a:t>
            </a:r>
            <a:r>
              <a:rPr lang="en-US" b="1" dirty="0"/>
              <a:t>problem does Cole have in the play?</a:t>
            </a:r>
          </a:p>
          <a:p>
            <a:pPr marL="137160" indent="0">
              <a:buNone/>
            </a:pPr>
            <a:r>
              <a:rPr lang="en-US" dirty="0"/>
              <a:t>a. He needs to learn how to do the mambo.</a:t>
            </a:r>
          </a:p>
          <a:p>
            <a:pPr marL="137160" indent="0">
              <a:buNone/>
            </a:pPr>
            <a:r>
              <a:rPr lang="en-US" dirty="0" err="1"/>
              <a:t>b.He</a:t>
            </a:r>
            <a:r>
              <a:rPr lang="en-US" dirty="0"/>
              <a:t> needs his brother to sign his report card.</a:t>
            </a:r>
          </a:p>
          <a:p>
            <a:pPr marL="137160" indent="0">
              <a:buNone/>
            </a:pPr>
            <a:r>
              <a:rPr lang="en-US" dirty="0"/>
              <a:t>c. He needs to have a new suit for the school dance.</a:t>
            </a:r>
          </a:p>
          <a:p>
            <a:pPr marL="137160" indent="0">
              <a:buNone/>
            </a:pPr>
            <a:r>
              <a:rPr lang="en-US" u="sng" dirty="0" err="1">
                <a:solidFill>
                  <a:srgbClr val="FF0000"/>
                </a:solidFill>
              </a:rPr>
              <a:t>d.He</a:t>
            </a:r>
            <a:r>
              <a:rPr lang="en-US" u="sng" dirty="0">
                <a:solidFill>
                  <a:srgbClr val="FF0000"/>
                </a:solidFill>
              </a:rPr>
              <a:t> needs to ask a girl to the school dance.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/>
              <a:t>2.Why </a:t>
            </a:r>
            <a:r>
              <a:rPr lang="en-US" b="1" dirty="0"/>
              <a:t>does Cole think Jared can solve the problem?</a:t>
            </a:r>
          </a:p>
          <a:p>
            <a:pPr marL="13716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a. Jared’s older and girls seem to like him.</a:t>
            </a:r>
          </a:p>
          <a:p>
            <a:pPr marL="137160" indent="0">
              <a:buNone/>
            </a:pPr>
            <a:r>
              <a:rPr lang="en-US" dirty="0" err="1"/>
              <a:t>b.Cole</a:t>
            </a:r>
            <a:r>
              <a:rPr lang="en-US" dirty="0"/>
              <a:t> knows Jared has a sister named Marci.</a:t>
            </a:r>
          </a:p>
          <a:p>
            <a:pPr marL="137160" indent="0">
              <a:buNone/>
            </a:pPr>
            <a:r>
              <a:rPr lang="en-US" dirty="0"/>
              <a:t>c. Jared studied about girls in ancient Egypt.</a:t>
            </a:r>
          </a:p>
          <a:p>
            <a:pPr marL="137160" indent="0">
              <a:buNone/>
            </a:pPr>
            <a:r>
              <a:rPr lang="en-US" dirty="0" err="1"/>
              <a:t>d.Cole</a:t>
            </a:r>
            <a:r>
              <a:rPr lang="en-US" dirty="0"/>
              <a:t> thinks Jared likes Sabrina’s mom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en-US" b="1" dirty="0"/>
              <a:t>3.What is Jared’s main problem in the play?</a:t>
            </a:r>
          </a:p>
          <a:p>
            <a:pPr marL="137160" indent="0" algn="just">
              <a:buNone/>
            </a:pPr>
            <a:r>
              <a:rPr lang="en-US" dirty="0"/>
              <a:t>a. He has a crush on Sabrina’s mom.</a:t>
            </a:r>
          </a:p>
          <a:p>
            <a:pPr marL="137160" indent="0" algn="just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b.He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needs to find out the name of the red-haired girl.</a:t>
            </a:r>
          </a:p>
          <a:p>
            <a:pPr marL="137160" indent="0" algn="just">
              <a:buNone/>
            </a:pPr>
            <a:r>
              <a:rPr lang="en-US" dirty="0"/>
              <a:t>c. His MP3 player broke.</a:t>
            </a:r>
          </a:p>
          <a:p>
            <a:pPr marL="137160" indent="0" algn="just">
              <a:buNone/>
            </a:pPr>
            <a:r>
              <a:rPr lang="en-US" dirty="0" err="1"/>
              <a:t>d.His</a:t>
            </a:r>
            <a:r>
              <a:rPr lang="en-US" dirty="0"/>
              <a:t> favorite shoes don’t fit anymore. </a:t>
            </a:r>
          </a:p>
          <a:p>
            <a:pPr marL="137160" indent="0" algn="just">
              <a:buNone/>
            </a:pPr>
            <a:endParaRPr lang="en-US" dirty="0" smtClean="0"/>
          </a:p>
          <a:p>
            <a:pPr marL="137160" indent="0" algn="just">
              <a:buNone/>
            </a:pPr>
            <a:r>
              <a:rPr lang="en-US" b="1" dirty="0" smtClean="0"/>
              <a:t>4.How </a:t>
            </a:r>
            <a:r>
              <a:rPr lang="en-US" b="1" dirty="0"/>
              <a:t>does Cole solve Jared’s problem?</a:t>
            </a:r>
          </a:p>
          <a:p>
            <a:pPr marL="137160" indent="0" algn="just">
              <a:buNone/>
            </a:pPr>
            <a:r>
              <a:rPr lang="en-US" dirty="0"/>
              <a:t>a. He calls Sabrina to get the red-haired girl’s name.</a:t>
            </a:r>
          </a:p>
          <a:p>
            <a:pPr marL="137160" indent="0" algn="just">
              <a:buNone/>
            </a:pPr>
            <a:r>
              <a:rPr lang="en-US" dirty="0" err="1"/>
              <a:t>b.He</a:t>
            </a:r>
            <a:r>
              <a:rPr lang="en-US" dirty="0"/>
              <a:t> sees the red-haired girl’s picture in the school </a:t>
            </a:r>
            <a:r>
              <a:rPr lang="en-US" dirty="0" smtClean="0"/>
              <a:t>  yearbook</a:t>
            </a:r>
            <a:r>
              <a:rPr lang="en-US" dirty="0"/>
              <a:t>.</a:t>
            </a:r>
          </a:p>
          <a:p>
            <a:pPr marL="137160" indent="0" algn="just">
              <a:buNone/>
            </a:pPr>
            <a:r>
              <a:rPr lang="en-US" dirty="0"/>
              <a:t>c. He spots the girl on TV giving the weather.</a:t>
            </a:r>
          </a:p>
          <a:p>
            <a:pPr marL="137160" indent="0" algn="just">
              <a:buNone/>
            </a:pPr>
            <a:r>
              <a:rPr lang="en-US" u="sng" dirty="0" err="1">
                <a:solidFill>
                  <a:srgbClr val="FF0000"/>
                </a:solidFill>
              </a:rPr>
              <a:t>d.He</a:t>
            </a:r>
            <a:r>
              <a:rPr lang="en-US" u="sng" dirty="0">
                <a:solidFill>
                  <a:srgbClr val="FF0000"/>
                </a:solidFill>
              </a:rPr>
              <a:t> remembers that her last name is Elliot.</a:t>
            </a:r>
          </a:p>
        </p:txBody>
      </p:sp>
    </p:spTree>
    <p:extLst>
      <p:ext uri="{BB962C8B-B14F-4D97-AF65-F5344CB8AC3E}">
        <p14:creationId xmlns:p14="http://schemas.microsoft.com/office/powerpoint/2010/main" val="39199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Making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An </a:t>
            </a:r>
            <a:r>
              <a:rPr lang="en-US" sz="2000" dirty="0" err="1"/>
              <a:t>inferenceis</a:t>
            </a:r>
            <a:r>
              <a:rPr lang="en-US" sz="2000" dirty="0"/>
              <a:t> a logical guess you make based on facts in the text </a:t>
            </a:r>
            <a:r>
              <a:rPr lang="en-US" sz="2000" dirty="0" smtClean="0"/>
              <a:t>plus what </a:t>
            </a:r>
            <a:r>
              <a:rPr lang="en-US" sz="2000" dirty="0"/>
              <a:t>you already know from life. Maybe you or a friend have had a </a:t>
            </a:r>
            <a:r>
              <a:rPr lang="en-US" sz="2000" dirty="0" smtClean="0"/>
              <a:t>similar experience</a:t>
            </a:r>
            <a:r>
              <a:rPr lang="en-US" sz="2000" dirty="0"/>
              <a:t>. Or maybe you read about something similar in a book or saw it </a:t>
            </a:r>
            <a:r>
              <a:rPr lang="en-US" sz="2000" dirty="0" smtClean="0"/>
              <a:t>in a </a:t>
            </a:r>
            <a:r>
              <a:rPr lang="en-US" sz="2000" dirty="0"/>
              <a:t>movie. You can put the facts and personal knowledge together to figure </a:t>
            </a:r>
            <a:r>
              <a:rPr lang="en-US" sz="2000" dirty="0" smtClean="0"/>
              <a:t>out what’s </a:t>
            </a:r>
            <a:r>
              <a:rPr lang="en-US" sz="2000" dirty="0"/>
              <a:t>going on and why characters act or feel the way they do</a:t>
            </a:r>
            <a:r>
              <a:rPr lang="en-US" sz="2000" dirty="0" smtClean="0"/>
              <a:t>.</a:t>
            </a:r>
          </a:p>
          <a:p>
            <a:pPr marL="137160" indent="0" algn="just">
              <a:buNone/>
            </a:pPr>
            <a:endParaRPr lang="en-US" sz="2000" dirty="0"/>
          </a:p>
          <a:p>
            <a:pPr algn="just">
              <a:buFont typeface="Wingdings" pitchFamily="2" charset="2"/>
              <a:buChar char="Ø"/>
            </a:pPr>
            <a:r>
              <a:rPr lang="en-US" sz="2000" dirty="0"/>
              <a:t>Example</a:t>
            </a:r>
          </a:p>
          <a:p>
            <a:pPr marL="137160" indent="0" algn="just">
              <a:buNone/>
            </a:pPr>
            <a:r>
              <a:rPr lang="en-US" sz="2000" dirty="0"/>
              <a:t>A soaked Randy slipped inside the door and put his dripping </a:t>
            </a:r>
            <a:r>
              <a:rPr lang="en-US" sz="2000" dirty="0" smtClean="0"/>
              <a:t>umbrella in </a:t>
            </a:r>
            <a:r>
              <a:rPr lang="en-US" sz="2000" dirty="0"/>
              <a:t>the corner. As he crossed the room to our table, his shoes made </a:t>
            </a:r>
            <a:r>
              <a:rPr lang="en-US" sz="2000" dirty="0" smtClean="0"/>
              <a:t>a squishy</a:t>
            </a:r>
            <a:r>
              <a:rPr lang="en-US" sz="2000" dirty="0"/>
              <a:t>, squeaking sound. “What a day!” he moaned as he plopped </a:t>
            </a:r>
            <a:r>
              <a:rPr lang="en-US" sz="2000" dirty="0" smtClean="0"/>
              <a:t>into a </a:t>
            </a:r>
            <a:r>
              <a:rPr lang="en-US" sz="2000" dirty="0"/>
              <a:t>chair and grabbed a menu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Making </a:t>
            </a:r>
            <a:r>
              <a:rPr lang="en-US" sz="2000" dirty="0"/>
              <a:t>inferences helps good readers better understand the text. </a:t>
            </a:r>
            <a:r>
              <a:rPr lang="en-US" sz="2000" dirty="0" smtClean="0"/>
              <a:t>Inferring also </a:t>
            </a:r>
            <a:r>
              <a:rPr lang="en-US" sz="2000" dirty="0"/>
              <a:t>builds readers’ interest as they continue reading to find out if their inferences were or weren’t correct.</a:t>
            </a:r>
          </a:p>
        </p:txBody>
      </p:sp>
    </p:spTree>
    <p:extLst>
      <p:ext uri="{BB962C8B-B14F-4D97-AF65-F5344CB8AC3E}">
        <p14:creationId xmlns:p14="http://schemas.microsoft.com/office/powerpoint/2010/main" val="41876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007093"/>
              </p:ext>
            </p:extLst>
          </p:nvPr>
        </p:nvGraphicFramePr>
        <p:xfrm>
          <a:off x="152400" y="2545080"/>
          <a:ext cx="8763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text says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know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I infer that 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Randy is wet.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use umbrellas in rain.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raining hard.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comes inside.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restaurants have menus.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he’s in a restaurant.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1066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The following table can </a:t>
            </a:r>
            <a:r>
              <a:rPr lang="en-US" sz="2400" dirty="0"/>
              <a:t>help you track guesses as you read. List details </a:t>
            </a:r>
            <a:r>
              <a:rPr lang="en-US" sz="2400" dirty="0" smtClean="0"/>
              <a:t>you find </a:t>
            </a:r>
            <a:r>
              <a:rPr lang="en-US" sz="2400" dirty="0"/>
              <a:t>in the text, what you already know, and what you infer from them.</a:t>
            </a:r>
          </a:p>
        </p:txBody>
      </p:sp>
    </p:spTree>
    <p:extLst>
      <p:ext uri="{BB962C8B-B14F-4D97-AF65-F5344CB8AC3E}">
        <p14:creationId xmlns:p14="http://schemas.microsoft.com/office/powerpoint/2010/main" val="3083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Exercise </a:t>
            </a:r>
            <a:r>
              <a:rPr lang="en-US" dirty="0" smtClean="0"/>
              <a:t>2: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Read the selection, and then answer the questions that follow. (check your book </a:t>
            </a:r>
            <a:r>
              <a:rPr lang="en-US" dirty="0" smtClean="0"/>
              <a:t>p.69)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b="1" dirty="0"/>
              <a:t>1.What can you infer from the first paragraph?</a:t>
            </a:r>
          </a:p>
          <a:p>
            <a:pPr marL="137160" indent="0">
              <a:buNone/>
            </a:pPr>
            <a:r>
              <a:rPr lang="en-US" dirty="0"/>
              <a:t>a. Mr. </a:t>
            </a:r>
            <a:r>
              <a:rPr lang="en-US" dirty="0" err="1"/>
              <a:t>Reyman</a:t>
            </a:r>
            <a:r>
              <a:rPr lang="en-US" dirty="0"/>
              <a:t> is a new teacher in the school.</a:t>
            </a:r>
          </a:p>
          <a:p>
            <a:pPr marL="137160" indent="0">
              <a:buNone/>
            </a:pPr>
            <a:r>
              <a:rPr lang="en-US" dirty="0" err="1"/>
              <a:t>b.The</a:t>
            </a:r>
            <a:r>
              <a:rPr lang="en-US" dirty="0"/>
              <a:t> kids need to practice for the school musical.</a:t>
            </a:r>
          </a:p>
          <a:p>
            <a:pPr marL="13716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c. There’s an important math test coming up soon.</a:t>
            </a:r>
          </a:p>
          <a:p>
            <a:pPr marL="137160" indent="0">
              <a:buNone/>
            </a:pPr>
            <a:r>
              <a:rPr lang="en-US" dirty="0" err="1"/>
              <a:t>d.Most</a:t>
            </a:r>
            <a:r>
              <a:rPr lang="en-US" dirty="0"/>
              <a:t> of the kids don’t understand meteorology.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/>
              <a:t>2.Why </a:t>
            </a:r>
            <a:r>
              <a:rPr lang="en-US" b="1" dirty="0"/>
              <a:t>might you infer that the narrator’s father is bald?</a:t>
            </a:r>
          </a:p>
          <a:p>
            <a:pPr marL="137160" indent="0">
              <a:buNone/>
            </a:pPr>
            <a:r>
              <a:rPr lang="en-US" dirty="0"/>
              <a:t>a. He likes to wear hats.</a:t>
            </a:r>
          </a:p>
          <a:p>
            <a:pPr marL="137160" indent="0">
              <a:buNone/>
            </a:pPr>
            <a:r>
              <a:rPr lang="en-US" u="sng" dirty="0" err="1">
                <a:solidFill>
                  <a:srgbClr val="FF0000"/>
                </a:solidFill>
              </a:rPr>
              <a:t>b.He</a:t>
            </a:r>
            <a:r>
              <a:rPr lang="en-US" u="sng" dirty="0">
                <a:solidFill>
                  <a:srgbClr val="FF0000"/>
                </a:solidFill>
              </a:rPr>
              <a:t> said he used to have more hair.</a:t>
            </a:r>
          </a:p>
          <a:p>
            <a:pPr marL="137160" indent="0">
              <a:buNone/>
            </a:pPr>
            <a:r>
              <a:rPr lang="en-US" dirty="0"/>
              <a:t>c. The narrator said he had a shiny head.</a:t>
            </a:r>
          </a:p>
          <a:p>
            <a:pPr marL="137160" indent="0">
              <a:buNone/>
            </a:pPr>
            <a:r>
              <a:rPr lang="en-US" dirty="0" err="1"/>
              <a:t>d.The</a:t>
            </a:r>
            <a:r>
              <a:rPr lang="en-US" dirty="0"/>
              <a:t> hat fit the narrator.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983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LESSON 7 Problem and Solution</vt:lpstr>
      <vt:lpstr>PowerPoint Presentation</vt:lpstr>
      <vt:lpstr>PowerPoint Presentation</vt:lpstr>
      <vt:lpstr>PowerPoint Presentation</vt:lpstr>
      <vt:lpstr>PowerPoint Presentation</vt:lpstr>
      <vt:lpstr>LESSON 8 Making Inferences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Roze</dc:creator>
  <cp:lastModifiedBy>Roze</cp:lastModifiedBy>
  <cp:revision>15</cp:revision>
  <dcterms:created xsi:type="dcterms:W3CDTF">2006-08-16T00:00:00Z</dcterms:created>
  <dcterms:modified xsi:type="dcterms:W3CDTF">2020-03-16T10:41:18Z</dcterms:modified>
</cp:coreProperties>
</file>